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1" r:id="rId3"/>
    <p:sldId id="257" r:id="rId4"/>
    <p:sldId id="258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59" r:id="rId15"/>
    <p:sldId id="27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306" autoAdjust="0"/>
    <p:restoredTop sz="94660"/>
  </p:normalViewPr>
  <p:slideViewPr>
    <p:cSldViewPr>
      <p:cViewPr varScale="1">
        <p:scale>
          <a:sx n="80" d="100"/>
          <a:sy n="80" d="100"/>
        </p:scale>
        <p:origin x="-24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DA1D4AF-B336-4097-A86F-3A105377262D}" type="datetimeFigureOut">
              <a:rPr lang="ru-RU" smtClean="0"/>
              <a:pPr/>
              <a:t>16.10.2009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189D6AF-54DB-40EA-A966-2C93798F97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DA1D4AF-B336-4097-A86F-3A105377262D}" type="datetimeFigureOut">
              <a:rPr lang="ru-RU" smtClean="0"/>
              <a:pPr/>
              <a:t>16.10.2009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189D6AF-54DB-40EA-A966-2C93798F97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DA1D4AF-B336-4097-A86F-3A105377262D}" type="datetimeFigureOut">
              <a:rPr lang="ru-RU" smtClean="0"/>
              <a:pPr/>
              <a:t>16.10.2009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189D6AF-54DB-40EA-A966-2C93798F97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DA1D4AF-B336-4097-A86F-3A105377262D}" type="datetimeFigureOut">
              <a:rPr lang="ru-RU" smtClean="0"/>
              <a:pPr/>
              <a:t>16.10.2009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189D6AF-54DB-40EA-A966-2C93798F97C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DA1D4AF-B336-4097-A86F-3A105377262D}" type="datetimeFigureOut">
              <a:rPr lang="ru-RU" smtClean="0"/>
              <a:pPr/>
              <a:t>16.10.2009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189D6AF-54DB-40EA-A966-2C93798F97C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DA1D4AF-B336-4097-A86F-3A105377262D}" type="datetimeFigureOut">
              <a:rPr lang="ru-RU" smtClean="0"/>
              <a:pPr/>
              <a:t>16.10.2009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189D6AF-54DB-40EA-A966-2C93798F97C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DA1D4AF-B336-4097-A86F-3A105377262D}" type="datetimeFigureOut">
              <a:rPr lang="ru-RU" smtClean="0"/>
              <a:pPr/>
              <a:t>16.10.2009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189D6AF-54DB-40EA-A966-2C93798F97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DA1D4AF-B336-4097-A86F-3A105377262D}" type="datetimeFigureOut">
              <a:rPr lang="ru-RU" smtClean="0"/>
              <a:pPr/>
              <a:t>16.10.2009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189D6AF-54DB-40EA-A966-2C93798F97C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DA1D4AF-B336-4097-A86F-3A105377262D}" type="datetimeFigureOut">
              <a:rPr lang="ru-RU" smtClean="0"/>
              <a:pPr/>
              <a:t>16.10.2009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189D6AF-54DB-40EA-A966-2C93798F97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7DA1D4AF-B336-4097-A86F-3A105377262D}" type="datetimeFigureOut">
              <a:rPr lang="ru-RU" smtClean="0"/>
              <a:pPr/>
              <a:t>16.10.2009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189D6AF-54DB-40EA-A966-2C93798F97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DA1D4AF-B336-4097-A86F-3A105377262D}" type="datetimeFigureOut">
              <a:rPr lang="ru-RU" smtClean="0"/>
              <a:pPr/>
              <a:t>16.10.2009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189D6AF-54DB-40EA-A966-2C93798F97C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7DA1D4AF-B336-4097-A86F-3A105377262D}" type="datetimeFigureOut">
              <a:rPr lang="ru-RU" smtClean="0"/>
              <a:pPr/>
              <a:t>16.10.2009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A189D6AF-54DB-40EA-A966-2C93798F97C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28" y="1285860"/>
            <a:ext cx="6357982" cy="4143404"/>
          </a:xfrm>
        </p:spPr>
        <p:txBody>
          <a:bodyPr>
            <a:normAutofit fontScale="62500" lnSpcReduction="20000"/>
          </a:bodyPr>
          <a:lstStyle/>
          <a:p>
            <a:pPr algn="ctr"/>
            <a:endParaRPr lang="ru-RU" sz="6200" dirty="0" smtClean="0"/>
          </a:p>
          <a:p>
            <a:pPr algn="ctr">
              <a:lnSpc>
                <a:spcPct val="170000"/>
              </a:lnSpc>
            </a:pPr>
            <a:r>
              <a:rPr lang="ru-RU" sz="9300" b="1" dirty="0" smtClean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МЕТОДЫ </a:t>
            </a:r>
          </a:p>
          <a:p>
            <a:pPr algn="ctr">
              <a:lnSpc>
                <a:spcPct val="170000"/>
              </a:lnSpc>
            </a:pPr>
            <a:r>
              <a:rPr lang="ru-RU" sz="9300" b="1" dirty="0" smtClean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ИССЛЕДОВАНИЯ</a:t>
            </a:r>
            <a:endParaRPr lang="ru-RU" sz="6200" b="1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857364"/>
            <a:ext cx="8001056" cy="21916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Выноска 1 (без границы) 6"/>
          <p:cNvSpPr/>
          <p:nvPr/>
        </p:nvSpPr>
        <p:spPr>
          <a:xfrm rot="10800000" flipV="1">
            <a:off x="6143636" y="5715016"/>
            <a:ext cx="1214446" cy="428628"/>
          </a:xfrm>
          <a:prstGeom prst="callout1">
            <a:avLst>
              <a:gd name="adj1" fmla="val -438831"/>
              <a:gd name="adj2" fmla="val -47617"/>
              <a:gd name="adj3" fmla="val 47573"/>
              <a:gd name="adj4" fmla="val -450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Ель</a:t>
            </a:r>
            <a:endParaRPr lang="ru-RU" dirty="0"/>
          </a:p>
        </p:txBody>
      </p:sp>
      <p:sp>
        <p:nvSpPr>
          <p:cNvPr id="8" name="Выноска 1 (без границы) 7"/>
          <p:cNvSpPr/>
          <p:nvPr/>
        </p:nvSpPr>
        <p:spPr>
          <a:xfrm rot="10800000" flipV="1">
            <a:off x="4857752" y="5500702"/>
            <a:ext cx="1000132" cy="428628"/>
          </a:xfrm>
          <a:prstGeom prst="callout1">
            <a:avLst>
              <a:gd name="adj1" fmla="val -438831"/>
              <a:gd name="adj2" fmla="val -47617"/>
              <a:gd name="adj3" fmla="val 47573"/>
              <a:gd name="adj4" fmla="val -450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Дуб</a:t>
            </a:r>
            <a:endParaRPr lang="ru-RU" dirty="0"/>
          </a:p>
        </p:txBody>
      </p:sp>
      <p:sp>
        <p:nvSpPr>
          <p:cNvPr id="9" name="Выноска 1 (без границы) 8"/>
          <p:cNvSpPr/>
          <p:nvPr/>
        </p:nvSpPr>
        <p:spPr>
          <a:xfrm rot="10800000" flipV="1">
            <a:off x="3357554" y="5572140"/>
            <a:ext cx="1000132" cy="428628"/>
          </a:xfrm>
          <a:prstGeom prst="callout1">
            <a:avLst>
              <a:gd name="adj1" fmla="val -438831"/>
              <a:gd name="adj2" fmla="val -47617"/>
              <a:gd name="adj3" fmla="val 47573"/>
              <a:gd name="adj4" fmla="val -450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Липа</a:t>
            </a:r>
            <a:endParaRPr lang="ru-RU" dirty="0"/>
          </a:p>
        </p:txBody>
      </p:sp>
      <p:sp>
        <p:nvSpPr>
          <p:cNvPr id="10" name="Выноска 1 (без границы) 9"/>
          <p:cNvSpPr/>
          <p:nvPr/>
        </p:nvSpPr>
        <p:spPr>
          <a:xfrm rot="10800000" flipV="1">
            <a:off x="1428728" y="5500702"/>
            <a:ext cx="1357322" cy="428628"/>
          </a:xfrm>
          <a:prstGeom prst="callout1">
            <a:avLst>
              <a:gd name="adj1" fmla="val -438831"/>
              <a:gd name="adj2" fmla="val -47617"/>
              <a:gd name="adj3" fmla="val 47573"/>
              <a:gd name="adj4" fmla="val -450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Сирень</a:t>
            </a:r>
            <a:endParaRPr lang="ru-RU" dirty="0"/>
          </a:p>
        </p:txBody>
      </p:sp>
      <p:sp>
        <p:nvSpPr>
          <p:cNvPr id="11" name="Выноска 1 (без границы) 10"/>
          <p:cNvSpPr/>
          <p:nvPr/>
        </p:nvSpPr>
        <p:spPr>
          <a:xfrm rot="10800000" flipV="1">
            <a:off x="1000100" y="4857760"/>
            <a:ext cx="1143008" cy="428628"/>
          </a:xfrm>
          <a:prstGeom prst="callout1">
            <a:avLst>
              <a:gd name="adj1" fmla="val -278059"/>
              <a:gd name="adj2" fmla="val 84887"/>
              <a:gd name="adj3" fmla="val 50665"/>
              <a:gd name="adj4" fmla="val 10149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Яблоня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m_2224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35317" y="1481138"/>
            <a:ext cx="4073366" cy="452596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В.В. Докучаев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47255_2009012621422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14480" y="1643050"/>
            <a:ext cx="5786478" cy="4339858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Галилео Галилей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1357298"/>
            <a:ext cx="3786213" cy="4911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Дмитрий Иванович Менделеев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857232"/>
            <a:ext cx="2357454" cy="568168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Лупа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Телескоп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Микроскоп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Бинокль</a:t>
            </a:r>
            <a:endParaRPr lang="ru-RU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2786050" y="642918"/>
            <a:ext cx="2114536" cy="568168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endParaRPr kumimoji="0" lang="ru-RU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0" lang="ru-RU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2643174" y="857232"/>
            <a:ext cx="5857916" cy="5681682"/>
          </a:xfrm>
          <a:prstGeom prst="rect">
            <a:avLst/>
          </a:prstGeom>
        </p:spPr>
        <p:txBody>
          <a:bodyPr vert="horz">
            <a:normAutofit fontScale="92500" lnSpcReduction="10000"/>
          </a:bodyPr>
          <a:lstStyle/>
          <a:p>
            <a:pPr marL="274320" lvl="0" indent="-274320">
              <a:spcBef>
                <a:spcPct val="20000"/>
              </a:spcBef>
              <a:buClr>
                <a:schemeClr val="accent3"/>
              </a:buClr>
              <a:buSzPct val="95000"/>
              <a:buFont typeface="Arial" pitchFamily="34" charset="0"/>
              <a:buChar char="•"/>
            </a:pPr>
            <a:r>
              <a:rPr lang="ru-RU" sz="2800" dirty="0" smtClean="0"/>
              <a:t> астрономический </a:t>
            </a:r>
            <a:r>
              <a:rPr lang="ru-RU" sz="2800" dirty="0"/>
              <a:t>прибор для изучения небесных тел по их электромагнитному излучению</a:t>
            </a:r>
            <a:r>
              <a:rPr lang="ru-RU" sz="2800" dirty="0" smtClean="0"/>
              <a:t>.</a:t>
            </a:r>
          </a:p>
          <a:p>
            <a:pPr marL="274320" lvl="0" indent="-274320">
              <a:spcBef>
                <a:spcPct val="20000"/>
              </a:spcBef>
              <a:buClr>
                <a:schemeClr val="accent3"/>
              </a:buClr>
              <a:buSzPct val="95000"/>
              <a:buFont typeface="Arial" pitchFamily="34" charset="0"/>
              <a:buChar char="•"/>
            </a:pPr>
            <a:r>
              <a:rPr lang="ru-RU" sz="2800" dirty="0"/>
              <a:t>увеличительное стекло в оправе</a:t>
            </a:r>
            <a:r>
              <a:rPr lang="ru-RU" sz="2800" dirty="0" smtClean="0"/>
              <a:t>.</a:t>
            </a:r>
          </a:p>
          <a:p>
            <a:pPr marL="274320" indent="-274320">
              <a:spcBef>
                <a:spcPct val="20000"/>
              </a:spcBef>
              <a:buClr>
                <a:schemeClr val="accent3"/>
              </a:buClr>
              <a:buSzPct val="95000"/>
              <a:buFont typeface="Arial" pitchFamily="34" charset="0"/>
              <a:buChar char="•"/>
            </a:pPr>
            <a:r>
              <a:rPr lang="ru-RU" sz="2800" dirty="0"/>
              <a:t>увеличительный прибор для рассматривания </a:t>
            </a:r>
            <a:r>
              <a:rPr lang="ru-RU" sz="2800" dirty="0" smtClean="0"/>
              <a:t>предметов, неразличимых </a:t>
            </a:r>
            <a:r>
              <a:rPr lang="ru-RU" sz="2800" dirty="0"/>
              <a:t>простым взглядом.</a:t>
            </a:r>
          </a:p>
          <a:p>
            <a:pPr marL="274320" lvl="0" indent="-274320">
              <a:spcBef>
                <a:spcPct val="20000"/>
              </a:spcBef>
              <a:buClr>
                <a:schemeClr val="accent3"/>
              </a:buClr>
              <a:buSzPct val="95000"/>
              <a:buFont typeface="Arial" pitchFamily="34" charset="0"/>
              <a:buChar char="•"/>
            </a:pPr>
            <a:r>
              <a:rPr lang="ru-RU" sz="2800" dirty="0"/>
              <a:t>ручной оптический прибор из двух параллельно </a:t>
            </a:r>
            <a:r>
              <a:rPr lang="ru-RU" sz="2800" dirty="0" err="1"/>
              <a:t>соединённыхтрубок</a:t>
            </a:r>
            <a:r>
              <a:rPr lang="ru-RU" sz="2800" dirty="0"/>
              <a:t> для рассматривания далёких предметов.</a:t>
            </a:r>
            <a:endParaRPr kumimoji="0" lang="ru-RU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857232"/>
            <a:ext cx="2328850" cy="568168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Лупа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Телескоп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Микроскоп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Бинокль</a:t>
            </a:r>
            <a:endParaRPr lang="ru-RU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2786050" y="642918"/>
            <a:ext cx="2114536" cy="568168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endParaRPr kumimoji="0" lang="ru-RU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0" lang="ru-RU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2643174" y="857232"/>
            <a:ext cx="5857916" cy="5681682"/>
          </a:xfrm>
          <a:prstGeom prst="rect">
            <a:avLst/>
          </a:prstGeom>
        </p:spPr>
        <p:txBody>
          <a:bodyPr vert="horz">
            <a:normAutofit fontScale="92500"/>
          </a:bodyPr>
          <a:lstStyle/>
          <a:p>
            <a:pPr marL="274320" lvl="0" indent="-274320">
              <a:spcBef>
                <a:spcPct val="20000"/>
              </a:spcBef>
              <a:buClr>
                <a:schemeClr val="accent3"/>
              </a:buClr>
              <a:buSzPct val="95000"/>
              <a:buFont typeface="Arial" pitchFamily="34" charset="0"/>
              <a:buChar char="•"/>
            </a:pPr>
            <a:r>
              <a:rPr lang="ru-RU" sz="2800" dirty="0" smtClean="0"/>
              <a:t> астрономический </a:t>
            </a:r>
            <a:r>
              <a:rPr lang="ru-RU" sz="2800" dirty="0"/>
              <a:t>прибор для изучения небесных тел по их электромагнитному излучению</a:t>
            </a:r>
            <a:r>
              <a:rPr lang="ru-RU" sz="2800" dirty="0" smtClean="0"/>
              <a:t>.</a:t>
            </a:r>
          </a:p>
          <a:p>
            <a:pPr marL="274320" lvl="0" indent="-274320">
              <a:spcBef>
                <a:spcPct val="20000"/>
              </a:spcBef>
              <a:buClr>
                <a:schemeClr val="accent3"/>
              </a:buClr>
              <a:buSzPct val="95000"/>
              <a:buFont typeface="Arial" pitchFamily="34" charset="0"/>
              <a:buChar char="•"/>
            </a:pPr>
            <a:r>
              <a:rPr lang="ru-RU" sz="2800" dirty="0"/>
              <a:t>увеличительное стекло в оправе</a:t>
            </a:r>
            <a:r>
              <a:rPr lang="ru-RU" sz="2800" dirty="0" smtClean="0"/>
              <a:t>.</a:t>
            </a:r>
          </a:p>
          <a:p>
            <a:pPr marL="274320" indent="-274320">
              <a:spcBef>
                <a:spcPct val="20000"/>
              </a:spcBef>
              <a:buClr>
                <a:schemeClr val="accent3"/>
              </a:buClr>
              <a:buSzPct val="95000"/>
              <a:buFont typeface="Arial" pitchFamily="34" charset="0"/>
              <a:buChar char="•"/>
            </a:pPr>
            <a:r>
              <a:rPr lang="ru-RU" sz="2800" dirty="0"/>
              <a:t>увеличительный прибор для рассматривания </a:t>
            </a:r>
            <a:r>
              <a:rPr lang="ru-RU" sz="2800" dirty="0" smtClean="0"/>
              <a:t>предметов, неразличимых </a:t>
            </a:r>
            <a:r>
              <a:rPr lang="ru-RU" sz="2800" dirty="0"/>
              <a:t>простым взглядом.</a:t>
            </a:r>
          </a:p>
          <a:p>
            <a:pPr marL="274320" lvl="0" indent="-274320">
              <a:spcBef>
                <a:spcPct val="20000"/>
              </a:spcBef>
              <a:buClr>
                <a:schemeClr val="accent3"/>
              </a:buClr>
              <a:buSzPct val="95000"/>
              <a:buFont typeface="Arial" pitchFamily="34" charset="0"/>
              <a:buChar char="•"/>
            </a:pPr>
            <a:r>
              <a:rPr lang="ru-RU" sz="2800" dirty="0"/>
              <a:t>ручной оптический прибор из двух параллельно </a:t>
            </a:r>
            <a:r>
              <a:rPr lang="ru-RU" sz="2800" dirty="0" smtClean="0"/>
              <a:t>соединённых трубок </a:t>
            </a:r>
            <a:r>
              <a:rPr lang="ru-RU" sz="2800" dirty="0"/>
              <a:t>для рассматривания далёких предметов.</a:t>
            </a:r>
            <a:endParaRPr kumimoji="0" lang="ru-RU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rot="16200000" flipH="1">
            <a:off x="1500166" y="1214422"/>
            <a:ext cx="1285884" cy="11430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rot="5400000" flipH="1" flipV="1">
            <a:off x="1714480" y="1500174"/>
            <a:ext cx="1428760" cy="7143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rot="5400000" flipH="1" flipV="1">
            <a:off x="2107389" y="3321843"/>
            <a:ext cx="1000132" cy="3571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1928794" y="4786322"/>
            <a:ext cx="857256" cy="6429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вал 6"/>
          <p:cNvSpPr/>
          <p:nvPr/>
        </p:nvSpPr>
        <p:spPr>
          <a:xfrm>
            <a:off x="928662" y="1928802"/>
            <a:ext cx="3357586" cy="3071834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>
                <a:solidFill>
                  <a:srgbClr val="C000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Н</a:t>
            </a:r>
            <a:r>
              <a:rPr lang="ru-RU" sz="4400" dirty="0" smtClean="0"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Б Е А Л Ю Е Д И Н </a:t>
            </a:r>
            <a:endParaRPr lang="ru-RU" sz="4400" dirty="0">
              <a:effectLst>
                <a:glow rad="635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4929190" y="1928802"/>
            <a:ext cx="3357586" cy="31432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Ь </a:t>
            </a:r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</a:t>
            </a:r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Б А Ю Л Т Д А Т Л Ь О Н С Е 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143116"/>
            <a:ext cx="7929618" cy="1947672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ru-RU" sz="3200" b="1" dirty="0" smtClean="0"/>
              <a:t>самый популярный  и доступный метод исследования, применяемый в большинстве наук. </a:t>
            </a:r>
            <a:endParaRPr lang="ru-RU" sz="3200" b="1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857232"/>
            <a:ext cx="8072494" cy="1143000"/>
          </a:xfrm>
        </p:spPr>
        <p:txBody>
          <a:bodyPr>
            <a:noAutofit/>
          </a:bodyPr>
          <a:lstStyle/>
          <a:p>
            <a:r>
              <a:rPr lang="ru-RU" sz="4800" dirty="0" smtClean="0">
                <a:solidFill>
                  <a:schemeClr val="accent6">
                    <a:lumMod val="75000"/>
                  </a:schemeClr>
                </a:solidFill>
              </a:rPr>
              <a:t>НАБЛЮДЕНИЕ -</a:t>
            </a:r>
            <a:endParaRPr lang="ru-RU" sz="48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285992"/>
            <a:ext cx="8229600" cy="166192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200" b="1" dirty="0" smtClean="0"/>
              <a:t>качество человека, то есть нужно  быть внимательным, уметь хорошо наблюдать, подмечать что-либо.</a:t>
            </a:r>
            <a:endParaRPr lang="ru-RU" sz="3200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928670"/>
            <a:ext cx="8229600" cy="1143000"/>
          </a:xfrm>
        </p:spPr>
        <p:txBody>
          <a:bodyPr>
            <a:noAutofit/>
          </a:bodyPr>
          <a:lstStyle/>
          <a:p>
            <a:r>
              <a:rPr lang="ru-RU" sz="4800" dirty="0" smtClean="0">
                <a:solidFill>
                  <a:schemeClr val="accent6">
                    <a:lumMod val="75000"/>
                  </a:schemeClr>
                </a:solidFill>
              </a:rPr>
              <a:t>Н</a:t>
            </a:r>
            <a:r>
              <a:rPr lang="ru-RU" sz="4800" dirty="0" smtClean="0">
                <a:solidFill>
                  <a:schemeClr val="accent6">
                    <a:lumMod val="75000"/>
                  </a:schemeClr>
                </a:solidFill>
              </a:rPr>
              <a:t>АБЛЮДАТЕЛЬНОСТЬ-</a:t>
            </a:r>
            <a:endParaRPr lang="ru-RU" sz="48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285860"/>
            <a:ext cx="8709854" cy="364333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857232"/>
            <a:ext cx="7572428" cy="44128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57150">
            <a:solidFill>
              <a:srgbClr val="FFC000"/>
            </a:solidFill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071670" y="1714488"/>
            <a:ext cx="5133975" cy="334327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C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214701"/>
            <a:ext cx="4998612" cy="628613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C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500173"/>
            <a:ext cx="8095089" cy="409516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86</TotalTime>
  <Words>160</Words>
  <Application>Microsoft Office PowerPoint</Application>
  <PresentationFormat>Экран (4:3)</PresentationFormat>
  <Paragraphs>45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Открытая</vt:lpstr>
      <vt:lpstr>Слайд 1</vt:lpstr>
      <vt:lpstr>Слайд 2</vt:lpstr>
      <vt:lpstr>НАБЛЮДЕНИЕ -</vt:lpstr>
      <vt:lpstr>НАБЛЮДАТЕЛЬНОСТЬ-</vt:lpstr>
      <vt:lpstr>Слайд 5</vt:lpstr>
      <vt:lpstr>Слайд 6</vt:lpstr>
      <vt:lpstr>Слайд 7</vt:lpstr>
      <vt:lpstr>Слайд 8</vt:lpstr>
      <vt:lpstr>Слайд 9</vt:lpstr>
      <vt:lpstr>Слайд 10</vt:lpstr>
      <vt:lpstr>В.В. Докучаев</vt:lpstr>
      <vt:lpstr>Галилео Галилей</vt:lpstr>
      <vt:lpstr>Дмитрий Иванович Менделеев</vt:lpstr>
      <vt:lpstr>Слайд 14</vt:lpstr>
      <vt:lpstr>Слайд 15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Alexey</dc:creator>
  <cp:lastModifiedBy>none</cp:lastModifiedBy>
  <cp:revision>11</cp:revision>
  <dcterms:created xsi:type="dcterms:W3CDTF">2009-10-11T06:23:23Z</dcterms:created>
  <dcterms:modified xsi:type="dcterms:W3CDTF">2009-10-16T03:23:59Z</dcterms:modified>
</cp:coreProperties>
</file>